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308" r:id="rId4"/>
    <p:sldId id="296" r:id="rId5"/>
    <p:sldId id="276" r:id="rId6"/>
    <p:sldId id="292" r:id="rId7"/>
    <p:sldId id="294" r:id="rId8"/>
    <p:sldId id="309" r:id="rId9"/>
    <p:sldId id="299" r:id="rId10"/>
    <p:sldId id="303" r:id="rId11"/>
    <p:sldId id="305" r:id="rId12"/>
    <p:sldId id="306" r:id="rId13"/>
    <p:sldId id="295" r:id="rId14"/>
    <p:sldId id="297" r:id="rId15"/>
    <p:sldId id="307" r:id="rId16"/>
    <p:sldId id="283" r:id="rId17"/>
  </p:sldIdLst>
  <p:sldSz cx="9144000" cy="6858000" type="screen4x3"/>
  <p:notesSz cx="6781800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CCCC"/>
    <a:srgbClr val="2E6DA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17" autoAdjust="0"/>
    <p:restoredTop sz="94660"/>
  </p:normalViewPr>
  <p:slideViewPr>
    <p:cSldViewPr>
      <p:cViewPr varScale="1">
        <p:scale>
          <a:sx n="98" d="100"/>
          <a:sy n="98" d="100"/>
        </p:scale>
        <p:origin x="-9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7530" cy="53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defTabSz="917575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40" y="0"/>
            <a:ext cx="2977530" cy="53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6669"/>
            <a:ext cx="2977530" cy="53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defTabSz="917575">
              <a:defRPr sz="12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40" y="9406669"/>
            <a:ext cx="2977530" cy="53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fld id="{3CFE699E-08C2-44E5-8B57-CEE62A62C4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519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defTabSz="917575">
              <a:defRPr sz="12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2281" y="0"/>
            <a:ext cx="2939519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346" y="4722416"/>
            <a:ext cx="4973109" cy="447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830"/>
            <a:ext cx="2939519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defTabSz="917575">
              <a:defRPr sz="12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2281" y="9444830"/>
            <a:ext cx="2939519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fld id="{7FF73B62-42D2-4340-8E14-36FC1D9C9E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7F407-47CF-40AF-B2A0-BC77F4685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34777-A869-4A0E-A25C-16FF886EF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071C8-BE87-4036-B70C-74EEDADCE8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0"/>
            <a:ext cx="8686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02C4D7-9469-4EE4-B771-4E0DD5D4F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680EE-9DAF-4953-B9A4-BA8FF452E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85FA1-BF9D-4679-B6A5-EF218FE9E8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2A7A0-F005-4B92-98EC-61E710C24E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C26ED-AC53-4F44-90D2-605D4C3E06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F2C5C-1FEE-496A-AC54-0A98AF82D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64179-9A93-475B-815F-95B76D7D6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49282-C5CD-41A1-BF48-D780FF389C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1B90D-3071-4963-B2D3-70CA8374C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7" name="Group 1059"/>
          <p:cNvGrpSpPr>
            <a:grpSpLocks/>
          </p:cNvGrpSpPr>
          <p:nvPr/>
        </p:nvGrpSpPr>
        <p:grpSpPr bwMode="auto">
          <a:xfrm>
            <a:off x="0" y="0"/>
            <a:ext cx="9144000" cy="1219200"/>
            <a:chOff x="0" y="0"/>
            <a:chExt cx="5760" cy="768"/>
          </a:xfrm>
        </p:grpSpPr>
        <p:sp>
          <p:nvSpPr>
            <p:cNvPr id="3081" name="Rectangle 103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768"/>
            </a:xfrm>
            <a:prstGeom prst="rect">
              <a:avLst/>
            </a:prstGeom>
            <a:solidFill>
              <a:srgbClr val="2E6DA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3083" name="Rectangle 1035"/>
            <p:cNvSpPr>
              <a:spLocks noChangeArrowheads="1"/>
            </p:cNvSpPr>
            <p:nvPr userDrawn="1"/>
          </p:nvSpPr>
          <p:spPr bwMode="auto">
            <a:xfrm>
              <a:off x="864" y="576"/>
              <a:ext cx="4896" cy="144"/>
            </a:xfrm>
            <a:prstGeom prst="rect">
              <a:avLst/>
            </a:prstGeom>
            <a:solidFill>
              <a:srgbClr val="2E6D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200" b="1">
                  <a:solidFill>
                    <a:srgbClr val="CCCCCC"/>
                  </a:solidFill>
                  <a:latin typeface="Arial" charset="0"/>
                </a:rPr>
                <a:t>Akademska in raziskovalna mre</a:t>
              </a:r>
              <a:r>
                <a:rPr lang="sl-SI" sz="1200" b="1">
                  <a:solidFill>
                    <a:srgbClr val="CCCCCC"/>
                  </a:solidFill>
                  <a:latin typeface="Arial" charset="0"/>
                </a:rPr>
                <a:t>ža Slovenije</a:t>
              </a:r>
              <a:endParaRPr lang="en-US" sz="1200" b="1">
                <a:solidFill>
                  <a:srgbClr val="CCCCCC"/>
                </a:solidFill>
                <a:latin typeface="Arial" charset="0"/>
              </a:endParaRPr>
            </a:p>
          </p:txBody>
        </p:sp>
        <p:sp>
          <p:nvSpPr>
            <p:cNvPr id="3085" name="Rectangle 1037"/>
            <p:cNvSpPr>
              <a:spLocks noChangeArrowheads="1"/>
            </p:cNvSpPr>
            <p:nvPr userDrawn="1"/>
          </p:nvSpPr>
          <p:spPr bwMode="auto">
            <a:xfrm>
              <a:off x="0" y="720"/>
              <a:ext cx="5760" cy="48"/>
            </a:xfrm>
            <a:prstGeom prst="rect">
              <a:avLst/>
            </a:prstGeom>
            <a:solidFill>
              <a:srgbClr val="CCCCCC"/>
            </a:solidFill>
            <a:ln w="9525">
              <a:solidFill>
                <a:srgbClr val="CCCC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pic>
          <p:nvPicPr>
            <p:cNvPr id="3101" name="Picture 1053" descr="slogo_blue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8" y="192"/>
              <a:ext cx="768" cy="484"/>
            </a:xfrm>
            <a:prstGeom prst="rect">
              <a:avLst/>
            </a:prstGeom>
            <a:noFill/>
          </p:spPr>
        </p:pic>
      </p:grp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CCCC"/>
                </a:solidFill>
                <a:latin typeface="+mn-lt"/>
              </a:defRPr>
            </a:lvl1pPr>
          </a:lstStyle>
          <a:p>
            <a:fld id="{F968E582-D2D4-4C44-8187-5731A04618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folHlink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r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8047-D8ED-4F26-BE95-E22A6F58BEBF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7772400" cy="1981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sl-SI" dirty="0" smtClean="0">
                <a:solidFill>
                  <a:schemeClr val="tx1"/>
                </a:solidFill>
              </a:rPr>
              <a:t>ARNES – </a:t>
            </a:r>
            <a:r>
              <a:rPr lang="sl-SI" dirty="0" err="1" smtClean="0">
                <a:solidFill>
                  <a:schemeClr val="tx1"/>
                </a:solidFill>
              </a:rPr>
              <a:t>Registry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for</a:t>
            </a:r>
            <a:r>
              <a:rPr lang="sl-SI" dirty="0">
                <a:solidFill>
                  <a:schemeClr val="tx1"/>
                </a:solidFill>
              </a:rPr>
              <a:t> .si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648200"/>
            <a:ext cx="6400800" cy="1752600"/>
          </a:xfrm>
        </p:spPr>
        <p:txBody>
          <a:bodyPr/>
          <a:lstStyle/>
          <a:p>
            <a:pPr algn="l"/>
            <a:r>
              <a:rPr lang="sl-SI" sz="2400" dirty="0"/>
              <a:t>Barbara Povše </a:t>
            </a:r>
            <a:r>
              <a:rPr lang="sl-SI" sz="2400" dirty="0" smtClean="0"/>
              <a:t>Golob, </a:t>
            </a:r>
            <a:r>
              <a:rPr lang="sl-SI" sz="2000" dirty="0" err="1" smtClean="0"/>
              <a:t>Head</a:t>
            </a:r>
            <a:r>
              <a:rPr lang="sl-SI" sz="2000" dirty="0" smtClean="0"/>
              <a:t> </a:t>
            </a:r>
            <a:r>
              <a:rPr lang="sl-SI" sz="2000" dirty="0" err="1" smtClean="0"/>
              <a:t>of</a:t>
            </a:r>
            <a:r>
              <a:rPr lang="sl-SI" sz="2000" dirty="0" smtClean="0"/>
              <a:t> .si </a:t>
            </a:r>
            <a:r>
              <a:rPr lang="sl-SI" sz="2000" dirty="0" err="1" smtClean="0"/>
              <a:t>Registry</a:t>
            </a:r>
            <a:endParaRPr lang="sl-SI" sz="2000" dirty="0"/>
          </a:p>
          <a:p>
            <a:pPr algn="l"/>
            <a:r>
              <a:rPr lang="sl-SI" sz="2400" i="1" dirty="0"/>
              <a:t>barbara.povse@arnes.si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sl-SI" sz="1600" dirty="0"/>
              <a:t>Ljubljana, </a:t>
            </a:r>
            <a:r>
              <a:rPr lang="sl-SI" sz="1600" dirty="0" smtClean="0"/>
              <a:t>7.9</a:t>
            </a:r>
            <a:r>
              <a:rPr lang="sl-SI" sz="1600" dirty="0" smtClean="0"/>
              <a:t>.09</a:t>
            </a:r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2964-BD21-466C-B040-0E60AC70EA00}" type="slidenum">
              <a:rPr lang="en-US"/>
              <a:pPr/>
              <a:t>10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Some statistics - registrations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229600" cy="4114800"/>
          </a:xfrm>
        </p:spPr>
        <p:txBody>
          <a:bodyPr/>
          <a:lstStyle/>
          <a:p>
            <a:endParaRPr lang="sl-SI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l-SI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755650" y="1412875"/>
          <a:ext cx="7416800" cy="4752975"/>
        </p:xfrm>
        <a:graphic>
          <a:graphicData uri="http://schemas.openxmlformats.org/presentationml/2006/ole">
            <p:oleObj spid="_x0000_s71685" name="Worksheet" r:id="rId3" imgW="4324469" imgH="27432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5B77-8B1A-431A-B07A-B43E44659042}" type="slidenum">
              <a:rPr lang="en-US"/>
              <a:pPr/>
              <a:t>11</a:t>
            </a:fld>
            <a:endParaRPr lang="en-US"/>
          </a:p>
        </p:txBody>
      </p:sp>
      <p:pic>
        <p:nvPicPr>
          <p:cNvPr id="74759" name="Picture 7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341438"/>
            <a:ext cx="6911975" cy="5111750"/>
          </a:xfrm>
          <a:noFill/>
        </p:spPr>
      </p:pic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l-SI"/>
              <a:t>Some statistics – domain names/holder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7C9D-7A5A-469A-905E-16E98617555D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78857" name="Object 9"/>
          <p:cNvGraphicFramePr>
            <a:graphicFrameLocks noChangeAspect="1"/>
          </p:cNvGraphicFramePr>
          <p:nvPr>
            <p:ph/>
          </p:nvPr>
        </p:nvGraphicFramePr>
        <p:xfrm>
          <a:off x="1908175" y="1557338"/>
          <a:ext cx="5400675" cy="4176712"/>
        </p:xfrm>
        <a:graphic>
          <a:graphicData uri="http://schemas.openxmlformats.org/presentationml/2006/ole">
            <p:oleObj spid="_x0000_s78857" name="Worksheet" r:id="rId3" imgW="4324361" imgH="2848051" progId="Excel.Sheet.8">
              <p:embed/>
            </p:oleObj>
          </a:graphicData>
        </a:graphic>
      </p:graphicFrame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l-SI"/>
              <a:t>Some statistics – domain names/registrar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0" y="2005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C760-51DA-4E84-85A3-1483F149D47F}" type="slidenum">
              <a:rPr lang="en-US"/>
              <a:pPr/>
              <a:t>13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Arnes relationship with registrars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sz="2400" dirty="0" smtClean="0">
                <a:sym typeface="Wingdings" pitchFamily="2" charset="2"/>
              </a:rPr>
              <a:t>1- 2 </a:t>
            </a:r>
            <a:r>
              <a:rPr lang="sl-SI" sz="2400" dirty="0" err="1">
                <a:sym typeface="Wingdings" pitchFamily="2" charset="2"/>
              </a:rPr>
              <a:t>physical</a:t>
            </a:r>
            <a:r>
              <a:rPr lang="sl-SI" sz="2400" dirty="0">
                <a:sym typeface="Wingdings" pitchFamily="2" charset="2"/>
              </a:rPr>
              <a:t> </a:t>
            </a:r>
            <a:r>
              <a:rPr lang="sl-SI" sz="2400" dirty="0" err="1" smtClean="0">
                <a:sym typeface="Wingdings" pitchFamily="2" charset="2"/>
              </a:rPr>
              <a:t>meetings</a:t>
            </a:r>
            <a:r>
              <a:rPr lang="sl-SI" sz="2400" dirty="0" smtClean="0">
                <a:sym typeface="Wingdings" pitchFamily="2" charset="2"/>
              </a:rPr>
              <a:t> </a:t>
            </a:r>
            <a:r>
              <a:rPr lang="sl-SI" sz="2400" dirty="0" err="1">
                <a:sym typeface="Wingdings" pitchFamily="2" charset="2"/>
              </a:rPr>
              <a:t>per</a:t>
            </a:r>
            <a:r>
              <a:rPr lang="sl-SI" sz="2400" dirty="0">
                <a:sym typeface="Wingdings" pitchFamily="2" charset="2"/>
              </a:rPr>
              <a:t> </a:t>
            </a:r>
            <a:r>
              <a:rPr lang="sl-SI" sz="2400" dirty="0" err="1">
                <a:sym typeface="Wingdings" pitchFamily="2" charset="2"/>
              </a:rPr>
              <a:t>year</a:t>
            </a:r>
            <a:endParaRPr lang="sl-SI" sz="24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sl-SI" sz="2400" dirty="0" err="1">
                <a:sym typeface="Wingdings" pitchFamily="2" charset="2"/>
              </a:rPr>
              <a:t>introducing</a:t>
            </a:r>
            <a:r>
              <a:rPr lang="sl-SI" sz="2400" dirty="0">
                <a:sym typeface="Wingdings" pitchFamily="2" charset="2"/>
              </a:rPr>
              <a:t> </a:t>
            </a:r>
            <a:r>
              <a:rPr lang="sl-SI" sz="2400" dirty="0" err="1">
                <a:sym typeface="Wingdings" pitchFamily="2" charset="2"/>
              </a:rPr>
              <a:t>proposed</a:t>
            </a:r>
            <a:r>
              <a:rPr lang="sl-SI" sz="2400" dirty="0">
                <a:sym typeface="Wingdings" pitchFamily="2" charset="2"/>
              </a:rPr>
              <a:t> </a:t>
            </a:r>
            <a:r>
              <a:rPr lang="sl-SI" sz="2400" dirty="0" err="1">
                <a:sym typeface="Wingdings" pitchFamily="2" charset="2"/>
              </a:rPr>
              <a:t>changes</a:t>
            </a:r>
            <a:r>
              <a:rPr lang="sl-SI" sz="2400" dirty="0">
                <a:sym typeface="Wingdings" pitchFamily="2" charset="2"/>
              </a:rPr>
              <a:t>, </a:t>
            </a:r>
            <a:r>
              <a:rPr lang="sl-SI" sz="2400" dirty="0" err="1">
                <a:sym typeface="Wingdings" pitchFamily="2" charset="2"/>
              </a:rPr>
              <a:t>asking</a:t>
            </a:r>
            <a:r>
              <a:rPr lang="sl-SI" sz="2400" dirty="0">
                <a:sym typeface="Wingdings" pitchFamily="2" charset="2"/>
              </a:rPr>
              <a:t> </a:t>
            </a:r>
            <a:r>
              <a:rPr lang="sl-SI" sz="2400" dirty="0" err="1">
                <a:sym typeface="Wingdings" pitchFamily="2" charset="2"/>
              </a:rPr>
              <a:t>for</a:t>
            </a:r>
            <a:r>
              <a:rPr lang="sl-SI" sz="2400" dirty="0">
                <a:sym typeface="Wingdings" pitchFamily="2" charset="2"/>
              </a:rPr>
              <a:t> </a:t>
            </a:r>
            <a:r>
              <a:rPr lang="sl-SI" sz="2400" dirty="0" err="1">
                <a:sym typeface="Wingdings" pitchFamily="2" charset="2"/>
              </a:rPr>
              <a:t>input</a:t>
            </a:r>
            <a:r>
              <a:rPr lang="sl-SI" sz="2400" dirty="0">
                <a:sym typeface="Wingdings" pitchFamily="2" charset="2"/>
              </a:rPr>
              <a:t>, </a:t>
            </a:r>
            <a:r>
              <a:rPr lang="sl-SI" sz="2400" dirty="0" err="1">
                <a:sym typeface="Wingdings" pitchFamily="2" charset="2"/>
              </a:rPr>
              <a:t>discussion</a:t>
            </a:r>
            <a:endParaRPr lang="sl-SI" sz="24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sl-SI" sz="2400" dirty="0" err="1">
                <a:sym typeface="Wingdings" pitchFamily="2" charset="2"/>
              </a:rPr>
              <a:t>management</a:t>
            </a:r>
            <a:r>
              <a:rPr lang="sl-SI" sz="2400" dirty="0">
                <a:sym typeface="Wingdings" pitchFamily="2" charset="2"/>
              </a:rPr>
              <a:t> </a:t>
            </a:r>
            <a:r>
              <a:rPr lang="sl-SI" sz="2400" dirty="0" err="1">
                <a:sym typeface="Wingdings" pitchFamily="2" charset="2"/>
              </a:rPr>
              <a:t>tool</a:t>
            </a:r>
            <a:r>
              <a:rPr lang="sl-SI" sz="2400" dirty="0">
                <a:sym typeface="Wingdings" pitchFamily="2" charset="2"/>
              </a:rPr>
              <a:t> </a:t>
            </a:r>
            <a:r>
              <a:rPr lang="sl-SI" sz="2400" dirty="0" err="1">
                <a:sym typeface="Wingdings" pitchFamily="2" charset="2"/>
              </a:rPr>
              <a:t>for</a:t>
            </a:r>
            <a:r>
              <a:rPr lang="sl-SI" sz="2400" dirty="0">
                <a:sym typeface="Wingdings" pitchFamily="2" charset="2"/>
              </a:rPr>
              <a:t> </a:t>
            </a:r>
            <a:r>
              <a:rPr lang="sl-SI" sz="2400" dirty="0" err="1">
                <a:sym typeface="Wingdings" pitchFamily="2" charset="2"/>
              </a:rPr>
              <a:t>registrars</a:t>
            </a:r>
            <a:r>
              <a:rPr lang="sl-SI" sz="2400" dirty="0">
                <a:sym typeface="Wingdings" pitchFamily="2" charset="2"/>
              </a:rPr>
              <a:t> (</a:t>
            </a:r>
            <a:r>
              <a:rPr lang="sl-SI" sz="2400" dirty="0" err="1">
                <a:sym typeface="Wingdings" pitchFamily="2" charset="2"/>
              </a:rPr>
              <a:t>functions</a:t>
            </a:r>
            <a:r>
              <a:rPr lang="sl-SI" sz="2400" dirty="0">
                <a:sym typeface="Wingdings" pitchFamily="2" charset="2"/>
              </a:rPr>
              <a:t>, </a:t>
            </a:r>
            <a:r>
              <a:rPr lang="sl-SI" sz="2400" dirty="0" err="1">
                <a:sym typeface="Wingdings" pitchFamily="2" charset="2"/>
              </a:rPr>
              <a:t>which</a:t>
            </a:r>
            <a:r>
              <a:rPr lang="sl-SI" sz="2400" dirty="0">
                <a:sym typeface="Wingdings" pitchFamily="2" charset="2"/>
              </a:rPr>
              <a:t> are not </a:t>
            </a:r>
            <a:r>
              <a:rPr lang="sl-SI" sz="2400" dirty="0" err="1">
                <a:sym typeface="Wingdings" pitchFamily="2" charset="2"/>
              </a:rPr>
              <a:t>included</a:t>
            </a:r>
            <a:r>
              <a:rPr lang="sl-SI" sz="2400" dirty="0">
                <a:sym typeface="Wingdings" pitchFamily="2" charset="2"/>
              </a:rPr>
              <a:t> in EPP </a:t>
            </a:r>
            <a:r>
              <a:rPr lang="sl-SI" sz="2400" dirty="0" err="1">
                <a:sym typeface="Wingdings" pitchFamily="2" charset="2"/>
              </a:rPr>
              <a:t>protocol</a:t>
            </a:r>
            <a:r>
              <a:rPr lang="sl-SI" sz="2400" dirty="0">
                <a:sym typeface="Wingdings" pitchFamily="2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sl-SI" sz="2400" dirty="0"/>
              <a:t>administrative </a:t>
            </a:r>
            <a:r>
              <a:rPr lang="sl-SI" sz="2400" dirty="0" err="1"/>
              <a:t>and</a:t>
            </a:r>
            <a:r>
              <a:rPr lang="sl-SI" sz="2400" dirty="0"/>
              <a:t> </a:t>
            </a:r>
            <a:r>
              <a:rPr lang="sl-SI" sz="2400" dirty="0" err="1"/>
              <a:t>technical</a:t>
            </a:r>
            <a:r>
              <a:rPr lang="sl-SI" sz="2400" dirty="0"/>
              <a:t> </a:t>
            </a:r>
            <a:r>
              <a:rPr lang="sl-SI" sz="2400" dirty="0" err="1"/>
              <a:t>support</a:t>
            </a:r>
            <a:r>
              <a:rPr lang="sl-SI" sz="2400" dirty="0"/>
              <a:t> </a:t>
            </a:r>
            <a:r>
              <a:rPr lang="sl-SI" sz="2400" dirty="0" err="1"/>
              <a:t>via</a:t>
            </a:r>
            <a:r>
              <a:rPr lang="sl-SI" sz="2400" dirty="0"/>
              <a:t> e-</a:t>
            </a:r>
            <a:r>
              <a:rPr lang="sl-SI" sz="2400" dirty="0" err="1"/>
              <a:t>mail</a:t>
            </a:r>
            <a:r>
              <a:rPr lang="sl-SI" sz="2400" dirty="0"/>
              <a:t> </a:t>
            </a:r>
            <a:r>
              <a:rPr lang="sl-SI" sz="2400" dirty="0" err="1"/>
              <a:t>and</a:t>
            </a:r>
            <a:r>
              <a:rPr lang="sl-SI" sz="2400" dirty="0"/>
              <a:t> </a:t>
            </a:r>
            <a:r>
              <a:rPr lang="sl-SI" sz="2400" dirty="0" err="1"/>
              <a:t>phone</a:t>
            </a:r>
            <a:endParaRPr lang="sl-SI" sz="2400" dirty="0"/>
          </a:p>
          <a:p>
            <a:pPr>
              <a:lnSpc>
                <a:spcPct val="90000"/>
              </a:lnSpc>
            </a:pPr>
            <a:r>
              <a:rPr lang="sl-SI" sz="2400" dirty="0"/>
              <a:t>“</a:t>
            </a:r>
            <a:r>
              <a:rPr lang="sl-SI" sz="2400" dirty="0" err="1"/>
              <a:t>We</a:t>
            </a:r>
            <a:r>
              <a:rPr lang="sl-SI" sz="2400" dirty="0"/>
              <a:t> _do_ </a:t>
            </a:r>
            <a:r>
              <a:rPr lang="sl-SI" sz="2400" dirty="0" err="1"/>
              <a:t>care</a:t>
            </a:r>
            <a:r>
              <a:rPr lang="sl-SI" sz="2400" dirty="0"/>
              <a:t>” </a:t>
            </a:r>
            <a:r>
              <a:rPr lang="sl-SI" sz="2400" dirty="0" err="1"/>
              <a:t>approach</a:t>
            </a:r>
            <a:r>
              <a:rPr lang="sl-SI" sz="2400" dirty="0"/>
              <a:t> &amp; </a:t>
            </a:r>
            <a:r>
              <a:rPr lang="sl-SI" sz="2400" dirty="0" err="1"/>
              <a:t>low</a:t>
            </a:r>
            <a:r>
              <a:rPr lang="sl-SI" sz="2400" dirty="0"/>
              <a:t> </a:t>
            </a:r>
            <a:r>
              <a:rPr lang="sl-SI" sz="2400" dirty="0" err="1"/>
              <a:t>requirements</a:t>
            </a:r>
            <a:r>
              <a:rPr lang="sl-SI" sz="2400" dirty="0"/>
              <a:t> </a:t>
            </a:r>
            <a:r>
              <a:rPr lang="sl-SI" sz="2400" dirty="0" err="1"/>
              <a:t>for</a:t>
            </a:r>
            <a:r>
              <a:rPr lang="sl-SI" sz="2400" dirty="0"/>
              <a:t> </a:t>
            </a:r>
            <a:r>
              <a:rPr lang="sl-SI" sz="2400" dirty="0" err="1"/>
              <a:t>registrars</a:t>
            </a:r>
            <a:r>
              <a:rPr lang="sl-SI" sz="2400" dirty="0"/>
              <a:t> </a:t>
            </a:r>
            <a:r>
              <a:rPr lang="sl-SI" sz="2400" dirty="0" err="1"/>
              <a:t>mean</a:t>
            </a:r>
            <a:r>
              <a:rPr lang="sl-SI" sz="2400" dirty="0"/>
              <a:t> a lot </a:t>
            </a:r>
            <a:r>
              <a:rPr lang="sl-SI" sz="2400" dirty="0" err="1"/>
              <a:t>of</a:t>
            </a:r>
            <a:r>
              <a:rPr lang="sl-SI" sz="2400" dirty="0"/>
              <a:t> </a:t>
            </a:r>
            <a:r>
              <a:rPr lang="sl-SI" sz="2400" dirty="0" err="1"/>
              <a:t>Arnes</a:t>
            </a:r>
            <a:r>
              <a:rPr lang="sl-SI" sz="2400" dirty="0"/>
              <a:t> </a:t>
            </a:r>
            <a:r>
              <a:rPr lang="sl-SI" sz="2400" dirty="0" err="1"/>
              <a:t>resources</a:t>
            </a:r>
            <a:r>
              <a:rPr lang="sl-SI" sz="2400" dirty="0"/>
              <a:t> are </a:t>
            </a:r>
            <a:r>
              <a:rPr lang="sl-SI" sz="2400" dirty="0" err="1"/>
              <a:t>spent</a:t>
            </a:r>
            <a:r>
              <a:rPr lang="sl-SI" sz="2400" dirty="0"/>
              <a:t> on </a:t>
            </a:r>
            <a:r>
              <a:rPr lang="sl-SI" sz="2400" dirty="0" err="1"/>
              <a:t>registrar</a:t>
            </a:r>
            <a:r>
              <a:rPr lang="sl-SI" sz="2400" dirty="0"/>
              <a:t> </a:t>
            </a:r>
            <a:r>
              <a:rPr lang="sl-SI" sz="2400" dirty="0" err="1"/>
              <a:t>support</a:t>
            </a:r>
            <a:endParaRPr lang="sl-SI" sz="24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sl-SI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B60E2-C9B0-43B1-A2A2-68D47930A5F5}" type="slidenum">
              <a:rPr lang="en-US"/>
              <a:pPr/>
              <a:t>14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2400"/>
              <a:t>Arnes relationship with domain name holders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2400"/>
              <a:t>“Contractual legal relations between Arnes and a Domain name holder shall arise at the moment a Domain name is registered.” (GT&amp;C)</a:t>
            </a:r>
          </a:p>
          <a:p>
            <a:r>
              <a:rPr lang="sl-SI" sz="2400"/>
              <a:t>direct communication with the domain name holder in case of (confirmation via web interface):</a:t>
            </a:r>
          </a:p>
          <a:p>
            <a:pPr lvl="1"/>
            <a:r>
              <a:rPr lang="sl-SI" sz="2000"/>
              <a:t>delete request</a:t>
            </a:r>
          </a:p>
          <a:p>
            <a:pPr lvl="1"/>
            <a:r>
              <a:rPr lang="sl-SI" sz="2000"/>
              <a:t>change of registrar</a:t>
            </a:r>
          </a:p>
          <a:p>
            <a:pPr lvl="1"/>
            <a:r>
              <a:rPr lang="sl-SI" sz="2000"/>
              <a:t>change of domain name holder</a:t>
            </a:r>
          </a:p>
          <a:p>
            <a:r>
              <a:rPr lang="sl-SI" sz="2400"/>
              <a:t>still a lot of communication with holders via e-mail and by phone (historical reasons)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663A-1278-4205-AED7-B5BCDD2FF369}" type="slidenum">
              <a:rPr lang="en-US"/>
              <a:pPr/>
              <a:t>15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Future</a:t>
            </a:r>
            <a:r>
              <a:rPr lang="sl-SI" dirty="0" smtClean="0"/>
              <a:t> </a:t>
            </a:r>
            <a:r>
              <a:rPr lang="sl-SI"/>
              <a:t>p</a:t>
            </a:r>
            <a:r>
              <a:rPr lang="sl-SI" smtClean="0"/>
              <a:t>lans</a:t>
            </a:r>
            <a:endParaRPr lang="sl-SI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err="1"/>
              <a:t>Change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database</a:t>
            </a:r>
            <a:r>
              <a:rPr lang="sl-SI" dirty="0"/>
              <a:t> (</a:t>
            </a:r>
            <a:r>
              <a:rPr lang="sl-SI" dirty="0" err="1"/>
              <a:t>MySQL</a:t>
            </a:r>
            <a:r>
              <a:rPr lang="sl-SI" dirty="0"/>
              <a:t> to DB2)</a:t>
            </a:r>
          </a:p>
          <a:p>
            <a:r>
              <a:rPr lang="sl-SI" dirty="0" err="1"/>
              <a:t>Update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server</a:t>
            </a:r>
            <a:r>
              <a:rPr lang="sl-SI" dirty="0"/>
              <a:t> to standard EPP</a:t>
            </a:r>
          </a:p>
          <a:p>
            <a:r>
              <a:rPr lang="sl-SI" dirty="0" err="1"/>
              <a:t>Anycast</a:t>
            </a:r>
            <a:r>
              <a:rPr lang="sl-SI" dirty="0"/>
              <a:t> </a:t>
            </a:r>
            <a:r>
              <a:rPr lang="sl-SI" dirty="0" err="1"/>
              <a:t>service</a:t>
            </a:r>
            <a:r>
              <a:rPr lang="sl-SI" dirty="0"/>
              <a:t> </a:t>
            </a:r>
            <a:r>
              <a:rPr lang="sl-SI" dirty="0" smtClean="0"/>
              <a:t>(</a:t>
            </a:r>
            <a:r>
              <a:rPr lang="sl-SI" dirty="0" err="1" smtClean="0"/>
              <a:t>running</a:t>
            </a:r>
            <a:r>
              <a:rPr lang="sl-SI" dirty="0" smtClean="0"/>
              <a:t> </a:t>
            </a:r>
            <a:r>
              <a:rPr lang="sl-SI" dirty="0" err="1" smtClean="0"/>
              <a:t>from</a:t>
            </a:r>
            <a:r>
              <a:rPr lang="sl-SI" dirty="0" smtClean="0"/>
              <a:t> </a:t>
            </a:r>
            <a:r>
              <a:rPr lang="sl-SI" dirty="0" err="1" smtClean="0"/>
              <a:t>march</a:t>
            </a:r>
            <a:r>
              <a:rPr lang="sl-SI" dirty="0" smtClean="0"/>
              <a:t> 2009)</a:t>
            </a:r>
          </a:p>
          <a:p>
            <a:r>
              <a:rPr lang="sl-SI" dirty="0" err="1" smtClean="0"/>
              <a:t>DNSmon</a:t>
            </a:r>
            <a:r>
              <a:rPr lang="sl-SI" dirty="0" smtClean="0"/>
              <a:t> (</a:t>
            </a:r>
            <a:r>
              <a:rPr lang="sl-SI" dirty="0" err="1" smtClean="0"/>
              <a:t>running</a:t>
            </a:r>
            <a:r>
              <a:rPr lang="sl-SI" dirty="0" smtClean="0"/>
              <a:t> </a:t>
            </a:r>
            <a:r>
              <a:rPr lang="sl-SI" dirty="0" err="1" smtClean="0"/>
              <a:t>from</a:t>
            </a:r>
            <a:r>
              <a:rPr lang="sl-SI" dirty="0" smtClean="0"/>
              <a:t> </a:t>
            </a:r>
            <a:r>
              <a:rPr lang="sl-SI" dirty="0" err="1" smtClean="0"/>
              <a:t>june</a:t>
            </a:r>
            <a:r>
              <a:rPr lang="sl-SI" dirty="0" smtClean="0"/>
              <a:t> 2009)</a:t>
            </a:r>
            <a:endParaRPr lang="sl-SI" dirty="0"/>
          </a:p>
          <a:p>
            <a:r>
              <a:rPr lang="sl-SI" dirty="0" err="1"/>
              <a:t>Promotion</a:t>
            </a:r>
            <a:r>
              <a:rPr lang="sl-SI" dirty="0"/>
              <a:t> </a:t>
            </a:r>
            <a:r>
              <a:rPr lang="sl-SI" dirty="0" err="1"/>
              <a:t>campaign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.si</a:t>
            </a:r>
          </a:p>
          <a:p>
            <a:r>
              <a:rPr lang="sl-SI" dirty="0" err="1" smtClean="0"/>
              <a:t>DNSSec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A8C5-3BCD-463B-B757-B1D9A92933BB}" type="slidenum">
              <a:rPr lang="en-US"/>
              <a:pPr/>
              <a:t>16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Thanks!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/>
              <a:t>barbara.povse@arnes.si</a:t>
            </a:r>
          </a:p>
          <a:p>
            <a:pPr>
              <a:buFontTx/>
              <a:buNone/>
            </a:pPr>
            <a:endParaRPr lang="sl-SI"/>
          </a:p>
          <a:p>
            <a:pPr>
              <a:buFontTx/>
              <a:buNone/>
            </a:pPr>
            <a:r>
              <a:rPr lang="sl-SI"/>
              <a:t>http://www.arnes.si/english/domains.html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9F29-2070-42E2-9016-A1E3CEDA1FEA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sl-SI" dirty="0" smtClean="0"/>
              <a:t>RNES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sl-SI" dirty="0" err="1" smtClean="0"/>
              <a:t>Academic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Research</a:t>
            </a:r>
            <a:r>
              <a:rPr lang="sl-SI" dirty="0" smtClean="0"/>
              <a:t> </a:t>
            </a:r>
            <a:r>
              <a:rPr lang="sl-SI" dirty="0" err="1" smtClean="0"/>
              <a:t>Network</a:t>
            </a:r>
            <a:endParaRPr lang="en-US" dirty="0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ARNES = </a:t>
            </a:r>
            <a:r>
              <a:rPr lang="sl-SI" dirty="0" err="1" smtClean="0"/>
              <a:t>Academic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Research</a:t>
            </a:r>
            <a:r>
              <a:rPr lang="sl-SI" dirty="0" smtClean="0"/>
              <a:t> </a:t>
            </a:r>
            <a:r>
              <a:rPr lang="sl-SI" dirty="0" err="1" smtClean="0"/>
              <a:t>Network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Slovenia</a:t>
            </a:r>
            <a:endParaRPr lang="sl-SI" dirty="0" smtClean="0"/>
          </a:p>
          <a:p>
            <a:r>
              <a:rPr lang="sl-SI" dirty="0" err="1"/>
              <a:t>p</a:t>
            </a:r>
            <a:r>
              <a:rPr lang="sl-SI" dirty="0" err="1" smtClean="0"/>
              <a:t>ublic</a:t>
            </a:r>
            <a:r>
              <a:rPr lang="sl-SI" dirty="0" smtClean="0"/>
              <a:t> institut</a:t>
            </a:r>
          </a:p>
          <a:p>
            <a:r>
              <a:rPr lang="en-US" dirty="0" smtClean="0"/>
              <a:t>provides network services for research, educational and cultural organizations</a:t>
            </a:r>
            <a:endParaRPr lang="sl-SI" dirty="0" smtClean="0"/>
          </a:p>
          <a:p>
            <a:r>
              <a:rPr lang="sl-SI" dirty="0" smtClean="0"/>
              <a:t>40 </a:t>
            </a:r>
            <a:r>
              <a:rPr lang="sl-SI" dirty="0" err="1" smtClean="0"/>
              <a:t>staff</a:t>
            </a:r>
            <a:endParaRPr lang="sl-SI" dirty="0" smtClean="0"/>
          </a:p>
          <a:p>
            <a:r>
              <a:rPr lang="sl-SI" dirty="0" err="1"/>
              <a:t>i</a:t>
            </a:r>
            <a:r>
              <a:rPr lang="sl-SI" dirty="0" err="1" smtClean="0"/>
              <a:t>nternational</a:t>
            </a:r>
            <a:r>
              <a:rPr lang="sl-SI" dirty="0" smtClean="0"/>
              <a:t> </a:t>
            </a:r>
            <a:r>
              <a:rPr lang="sl-SI" dirty="0" err="1" smtClean="0"/>
              <a:t>cooperation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projects</a:t>
            </a:r>
            <a:r>
              <a:rPr lang="sl-SI" dirty="0" smtClean="0"/>
              <a:t>: TERENA, DANTE, </a:t>
            </a:r>
            <a:r>
              <a:rPr lang="sl-SI" dirty="0" err="1" smtClean="0"/>
              <a:t>CEENet</a:t>
            </a:r>
            <a:r>
              <a:rPr lang="sl-SI" dirty="0" smtClean="0"/>
              <a:t>, FIRST, RIPE, ENISA, SAFE…</a:t>
            </a:r>
          </a:p>
          <a:p>
            <a:endParaRPr lang="en-US" sz="2400" i="1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sl-SI" dirty="0" smtClean="0"/>
              <a:t>RNES</a:t>
            </a:r>
            <a:r>
              <a:rPr lang="en-US" dirty="0" smtClean="0"/>
              <a:t> – Registry for </a:t>
            </a:r>
            <a:r>
              <a:rPr lang="en-US" i="1" dirty="0" smtClean="0"/>
              <a:t>.</a:t>
            </a:r>
            <a:r>
              <a:rPr lang="en-US" i="1" dirty="0" err="1" smtClean="0"/>
              <a:t>si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smtClean="0"/>
              <a:t>.si r</a:t>
            </a:r>
            <a:r>
              <a:rPr lang="en-US" sz="2400" dirty="0" err="1" smtClean="0"/>
              <a:t>egistry</a:t>
            </a:r>
            <a:r>
              <a:rPr lang="en-US" sz="2400" dirty="0" smtClean="0"/>
              <a:t> is a (small) part of A</a:t>
            </a:r>
            <a:r>
              <a:rPr lang="sl-SI" sz="2400" dirty="0" smtClean="0"/>
              <a:t>RNES</a:t>
            </a:r>
            <a:endParaRPr lang="en-US" sz="2400" dirty="0" smtClean="0"/>
          </a:p>
          <a:p>
            <a:r>
              <a:rPr lang="en-US" sz="2400" dirty="0" smtClean="0"/>
              <a:t>first domain under </a:t>
            </a:r>
            <a:r>
              <a:rPr lang="en-US" sz="2400" i="1" dirty="0" smtClean="0"/>
              <a:t>.</a:t>
            </a:r>
            <a:r>
              <a:rPr lang="en-US" sz="2400" i="1" dirty="0" err="1" smtClean="0"/>
              <a:t>si</a:t>
            </a:r>
            <a:r>
              <a:rPr lang="en-US" sz="2400" i="1" dirty="0" smtClean="0"/>
              <a:t> </a:t>
            </a:r>
            <a:r>
              <a:rPr lang="en-US" sz="2400" dirty="0" smtClean="0"/>
              <a:t>in 1992 (</a:t>
            </a:r>
            <a:r>
              <a:rPr lang="en-US" sz="2400" i="1" dirty="0" smtClean="0"/>
              <a:t>.</a:t>
            </a:r>
            <a:r>
              <a:rPr lang="en-US" sz="2400" i="1" dirty="0" err="1" smtClean="0"/>
              <a:t>yu</a:t>
            </a:r>
            <a:r>
              <a:rPr lang="en-US" sz="2400" i="1" dirty="0" smtClean="0"/>
              <a:t> </a:t>
            </a:r>
            <a:r>
              <a:rPr lang="en-US" sz="2400" dirty="0" smtClean="0"/>
              <a:t>before)</a:t>
            </a:r>
            <a:endParaRPr lang="sl-SI" sz="2400" dirty="0" smtClean="0"/>
          </a:p>
          <a:p>
            <a:r>
              <a:rPr lang="sl-SI" sz="2400" dirty="0" smtClean="0"/>
              <a:t>3,6</a:t>
            </a:r>
            <a:r>
              <a:rPr lang="en-US" sz="2400" dirty="0" smtClean="0"/>
              <a:t> </a:t>
            </a:r>
            <a:r>
              <a:rPr lang="sl-SI" sz="2400" dirty="0" smtClean="0"/>
              <a:t>FTE </a:t>
            </a:r>
            <a:r>
              <a:rPr lang="en-US" sz="2400" dirty="0" smtClean="0"/>
              <a:t>employed </a:t>
            </a:r>
            <a:r>
              <a:rPr lang="sl-SI" sz="2400" dirty="0" err="1" smtClean="0"/>
              <a:t>by</a:t>
            </a:r>
            <a:r>
              <a:rPr lang="en-US" sz="2400" dirty="0" smtClean="0"/>
              <a:t> the registry</a:t>
            </a:r>
            <a:endParaRPr lang="sl-SI" sz="2400" dirty="0" smtClean="0"/>
          </a:p>
          <a:p>
            <a:r>
              <a:rPr lang="sl-SI" sz="2400" dirty="0" err="1" smtClean="0"/>
              <a:t>founding</a:t>
            </a:r>
            <a:r>
              <a:rPr lang="sl-SI" sz="2400" dirty="0" smtClean="0"/>
              <a:t> </a:t>
            </a:r>
            <a:r>
              <a:rPr lang="sl-SI" sz="2400" dirty="0" err="1" smtClean="0"/>
              <a:t>member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CENTR (</a:t>
            </a:r>
            <a:r>
              <a:rPr lang="sl-SI" sz="2400" dirty="0" err="1" smtClean="0"/>
              <a:t>Council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sl-SI" sz="2400" dirty="0" err="1" smtClean="0"/>
              <a:t>European</a:t>
            </a:r>
            <a:r>
              <a:rPr lang="sl-SI" sz="2400" dirty="0" smtClean="0"/>
              <a:t> </a:t>
            </a:r>
            <a:r>
              <a:rPr lang="sl-SI" sz="2400" dirty="0" err="1" smtClean="0"/>
              <a:t>National</a:t>
            </a:r>
            <a:r>
              <a:rPr lang="sl-SI" sz="2400" dirty="0" smtClean="0"/>
              <a:t> TLD </a:t>
            </a:r>
            <a:r>
              <a:rPr lang="sl-SI" sz="2400" dirty="0" err="1" smtClean="0"/>
              <a:t>Registries</a:t>
            </a:r>
            <a:r>
              <a:rPr lang="sl-SI" sz="2400" dirty="0" smtClean="0"/>
              <a:t>) – </a:t>
            </a:r>
            <a:r>
              <a:rPr lang="sl-SI" sz="2400" dirty="0" err="1" smtClean="0">
                <a:hlinkClick r:id="rId2"/>
              </a:rPr>
              <a:t>www.centr.org</a:t>
            </a:r>
            <a:endParaRPr lang="sl-SI" sz="2400" dirty="0" smtClean="0"/>
          </a:p>
          <a:p>
            <a:r>
              <a:rPr lang="sl-SI" sz="2400" dirty="0" err="1"/>
              <a:t>m</a:t>
            </a:r>
            <a:r>
              <a:rPr lang="sl-SI" sz="2400" dirty="0" err="1" smtClean="0"/>
              <a:t>ember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ICANN </a:t>
            </a:r>
            <a:r>
              <a:rPr lang="sl-SI" sz="2400" dirty="0" err="1" smtClean="0"/>
              <a:t>ccNSO</a:t>
            </a:r>
            <a:r>
              <a:rPr lang="sl-SI" sz="2400" dirty="0" smtClean="0"/>
              <a:t> </a:t>
            </a:r>
            <a:r>
              <a:rPr lang="sl-SI" sz="2400" dirty="0" err="1" smtClean="0"/>
              <a:t>since</a:t>
            </a:r>
            <a:r>
              <a:rPr lang="sl-SI" sz="2400" dirty="0" smtClean="0"/>
              <a:t> </a:t>
            </a:r>
            <a:r>
              <a:rPr lang="sl-SI" sz="2400" dirty="0" err="1" smtClean="0"/>
              <a:t>February</a:t>
            </a:r>
            <a:r>
              <a:rPr lang="sl-SI" sz="2400" dirty="0" smtClean="0"/>
              <a:t> 2009</a:t>
            </a:r>
          </a:p>
          <a:p>
            <a:r>
              <a:rPr lang="sl-SI" sz="2400" dirty="0" err="1"/>
              <a:t>a</a:t>
            </a:r>
            <a:r>
              <a:rPr lang="sl-SI" sz="2400" dirty="0" err="1" smtClean="0"/>
              <a:t>dvisor</a:t>
            </a:r>
            <a:r>
              <a:rPr lang="sl-SI" sz="2400" dirty="0" smtClean="0"/>
              <a:t> to </a:t>
            </a:r>
            <a:r>
              <a:rPr lang="sl-SI" sz="2400" dirty="0" err="1" smtClean="0"/>
              <a:t>Slovene</a:t>
            </a:r>
            <a:r>
              <a:rPr lang="sl-SI" sz="2400" dirty="0" smtClean="0"/>
              <a:t> </a:t>
            </a:r>
            <a:r>
              <a:rPr lang="sl-SI" sz="2400" dirty="0" err="1" smtClean="0"/>
              <a:t>representative</a:t>
            </a:r>
            <a:r>
              <a:rPr lang="sl-SI" sz="2400" dirty="0" smtClean="0"/>
              <a:t> in ICANN GAC (</a:t>
            </a:r>
            <a:r>
              <a:rPr lang="sl-SI" sz="2400" dirty="0" err="1" smtClean="0"/>
              <a:t>Governmental</a:t>
            </a:r>
            <a:r>
              <a:rPr lang="sl-SI" sz="2400" dirty="0" smtClean="0"/>
              <a:t> </a:t>
            </a:r>
            <a:r>
              <a:rPr lang="sl-SI" sz="2400" dirty="0" err="1" smtClean="0"/>
              <a:t>Advisory</a:t>
            </a:r>
            <a:r>
              <a:rPr lang="sl-SI" sz="2400" dirty="0" smtClean="0"/>
              <a:t> </a:t>
            </a:r>
            <a:r>
              <a:rPr lang="sl-SI" sz="2400" dirty="0" err="1" smtClean="0"/>
              <a:t>Committee</a:t>
            </a:r>
            <a:r>
              <a:rPr lang="sl-SI" sz="2400" dirty="0" smtClean="0"/>
              <a:t>)</a:t>
            </a:r>
          </a:p>
          <a:p>
            <a:r>
              <a:rPr lang="sl-SI" sz="2400" dirty="0" err="1" smtClean="0"/>
              <a:t>Member</a:t>
            </a:r>
            <a:r>
              <a:rPr lang="sl-SI" sz="2400" dirty="0" smtClean="0"/>
              <a:t> </a:t>
            </a:r>
            <a:r>
              <a:rPr lang="sl-SI" sz="2400" dirty="0" err="1" smtClean="0"/>
              <a:t>of</a:t>
            </a:r>
            <a:r>
              <a:rPr lang="sl-SI" sz="2400" dirty="0" smtClean="0"/>
              <a:t> </a:t>
            </a:r>
            <a:r>
              <a:rPr lang="sl-SI" sz="2400" dirty="0" err="1" smtClean="0"/>
              <a:t>EURid</a:t>
            </a:r>
            <a:r>
              <a:rPr lang="sl-SI" sz="2400" dirty="0" smtClean="0"/>
              <a:t> </a:t>
            </a:r>
            <a:r>
              <a:rPr lang="sl-SI" sz="2400" dirty="0" err="1" smtClean="0"/>
              <a:t>BoD</a:t>
            </a:r>
            <a:endParaRPr lang="sl-SI" sz="2400" dirty="0" smtClean="0"/>
          </a:p>
          <a:p>
            <a:r>
              <a:rPr lang="sl-SI" sz="2400" dirty="0" smtClean="0"/>
              <a:t>.si is “</a:t>
            </a:r>
            <a:r>
              <a:rPr lang="sl-SI" sz="2400" dirty="0" err="1" smtClean="0"/>
              <a:t>safe</a:t>
            </a:r>
            <a:r>
              <a:rPr lang="sl-SI" sz="2400" dirty="0" smtClean="0"/>
              <a:t>” (</a:t>
            </a:r>
            <a:r>
              <a:rPr lang="sl-SI" sz="2400" dirty="0" err="1" smtClean="0"/>
              <a:t>McAfee</a:t>
            </a:r>
            <a:r>
              <a:rPr lang="sl-SI" sz="2400" dirty="0" smtClean="0"/>
              <a:t> </a:t>
            </a:r>
            <a:r>
              <a:rPr lang="sl-SI" sz="2400" dirty="0" err="1" smtClean="0"/>
              <a:t>study</a:t>
            </a:r>
            <a:r>
              <a:rPr lang="sl-SI" sz="2400" dirty="0" smtClean="0"/>
              <a:t> 07, 08)</a:t>
            </a:r>
            <a:endParaRPr lang="en-US" sz="2400" dirty="0" smtClean="0"/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0EE-9DAF-4953-B9A4-BA8FF452E1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5CCC-0BCA-47A9-B07E-D3FABED0C7BC}" type="slidenum">
              <a:rPr lang="en-US"/>
              <a:pPr/>
              <a:t>4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2200"/>
              <a:t>.si policy changes</a:t>
            </a:r>
          </a:p>
        </p:txBody>
      </p:sp>
      <p:sp>
        <p:nvSpPr>
          <p:cNvPr id="59445" name="Rectangle 5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grpSp>
        <p:nvGrpSpPr>
          <p:cNvPr id="59396" name="Group 4"/>
          <p:cNvGrpSpPr>
            <a:grpSpLocks/>
          </p:cNvGrpSpPr>
          <p:nvPr/>
        </p:nvGrpSpPr>
        <p:grpSpPr bwMode="auto">
          <a:xfrm>
            <a:off x="2268538" y="1700213"/>
            <a:ext cx="4391025" cy="4537075"/>
            <a:chOff x="1247" y="527"/>
            <a:chExt cx="3238" cy="3266"/>
          </a:xfrm>
        </p:grpSpPr>
        <p:sp>
          <p:nvSpPr>
            <p:cNvPr id="59397" name="Rectangle 5"/>
            <p:cNvSpPr>
              <a:spLocks noChangeArrowheads="1"/>
            </p:cNvSpPr>
            <p:nvPr/>
          </p:nvSpPr>
          <p:spPr bwMode="auto">
            <a:xfrm>
              <a:off x="1252" y="530"/>
              <a:ext cx="3233" cy="3241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59398" name="Line 6"/>
            <p:cNvSpPr>
              <a:spLocks noChangeShapeType="1"/>
            </p:cNvSpPr>
            <p:nvPr/>
          </p:nvSpPr>
          <p:spPr bwMode="auto">
            <a:xfrm>
              <a:off x="1247" y="2155"/>
              <a:ext cx="32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l-SI"/>
            </a:p>
          </p:txBody>
        </p:sp>
        <p:sp>
          <p:nvSpPr>
            <p:cNvPr id="59399" name="Line 7"/>
            <p:cNvSpPr>
              <a:spLocks noChangeShapeType="1"/>
            </p:cNvSpPr>
            <p:nvPr/>
          </p:nvSpPr>
          <p:spPr bwMode="auto">
            <a:xfrm>
              <a:off x="2880" y="527"/>
              <a:ext cx="0" cy="32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59400" name="Text Box 8"/>
          <p:cNvSpPr txBox="1">
            <a:spLocks noChangeArrowheads="1"/>
          </p:cNvSpPr>
          <p:nvPr/>
        </p:nvSpPr>
        <p:spPr bwMode="auto">
          <a:xfrm rot="5400000" flipH="1">
            <a:off x="1506537" y="4786313"/>
            <a:ext cx="187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CC0000"/>
                </a:solidFill>
                <a:latin typeface="Arial" charset="0"/>
              </a:rPr>
              <a:t>Regulated by quota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 rot="16200000">
            <a:off x="1293813" y="2428875"/>
            <a:ext cx="2127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CC0000"/>
                </a:solidFill>
                <a:latin typeface="Arial" charset="0"/>
              </a:rPr>
              <a:t>Strictly regulated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 rot="16200000">
            <a:off x="4076700" y="2413001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CC0000"/>
                </a:solidFill>
                <a:latin typeface="Arial" charset="0"/>
              </a:rPr>
              <a:t>Bureaucracy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 rot="16200000">
            <a:off x="4299744" y="5220494"/>
            <a:ext cx="1296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CC0000"/>
                </a:solidFill>
                <a:latin typeface="Arial" charset="0"/>
              </a:rPr>
              <a:t>Unregulated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 rot="16200000">
            <a:off x="1393031" y="3393282"/>
            <a:ext cx="119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latin typeface="Arial" charset="0"/>
              </a:rPr>
              <a:t>Requirements</a:t>
            </a:r>
            <a:br>
              <a:rPr lang="en-US" sz="1200" b="1">
                <a:latin typeface="Arial" charset="0"/>
              </a:rPr>
            </a:br>
            <a:r>
              <a:rPr lang="en-US" sz="1200" b="1">
                <a:latin typeface="Arial" charset="0"/>
              </a:rPr>
              <a:t>for applicant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 rot="16200000">
            <a:off x="1685925" y="1636713"/>
            <a:ext cx="5730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latin typeface="Arial" charset="0"/>
              </a:rPr>
              <a:t>Strict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 rot="16200000">
            <a:off x="1696244" y="5382419"/>
            <a:ext cx="5810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latin typeface="Arial" charset="0"/>
              </a:rPr>
              <a:t>Weak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2595563" y="6275388"/>
            <a:ext cx="727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latin typeface="Arial" charset="0"/>
              </a:rPr>
              <a:t>Limited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4152900" y="617855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latin typeface="Arial" charset="0"/>
              </a:rPr>
              <a:t>Number of</a:t>
            </a:r>
            <a:br>
              <a:rPr lang="en-US" sz="1200" b="1">
                <a:latin typeface="Arial" charset="0"/>
              </a:rPr>
            </a:br>
            <a:r>
              <a:rPr lang="en-US" sz="1200" b="1">
                <a:latin typeface="Arial" charset="0"/>
              </a:rPr>
              <a:t>domain names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6140450" y="6270625"/>
            <a:ext cx="879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latin typeface="Arial" charset="0"/>
              </a:rPr>
              <a:t>Unlimited</a:t>
            </a:r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V="1">
            <a:off x="1979613" y="2349500"/>
            <a:ext cx="0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 rot="10800000" flipV="1">
            <a:off x="1979613" y="4221163"/>
            <a:ext cx="0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 rot="16200000" flipV="1">
            <a:off x="3829050" y="6096000"/>
            <a:ext cx="0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rot="5400000" flipV="1">
            <a:off x="5708650" y="6103938"/>
            <a:ext cx="0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 rot="2700000">
            <a:off x="2155825" y="2173288"/>
            <a:ext cx="1968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" charset="0"/>
              </a:rPr>
              <a:t>Less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 rot="2700000">
            <a:off x="3378200" y="3325813"/>
            <a:ext cx="1895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" charset="0"/>
              </a:rPr>
              <a:t>Freedom of choice</a:t>
            </a:r>
            <a:br>
              <a:rPr lang="en-US" sz="1400" b="1">
                <a:solidFill>
                  <a:schemeClr val="bg1"/>
                </a:solidFill>
                <a:latin typeface="Arial" charset="0"/>
              </a:rPr>
            </a:br>
            <a:r>
              <a:rPr lang="en-US" sz="1400" b="1">
                <a:solidFill>
                  <a:schemeClr val="bg1"/>
                </a:solidFill>
                <a:latin typeface="Arial" charset="0"/>
              </a:rPr>
              <a:t>Potential for conflict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 rot="2700000">
            <a:off x="5991225" y="5581651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" charset="0"/>
              </a:rPr>
              <a:t>More</a:t>
            </a:r>
          </a:p>
        </p:txBody>
      </p:sp>
      <p:sp>
        <p:nvSpPr>
          <p:cNvPr id="59419" name="AutoShape 27"/>
          <p:cNvSpPr>
            <a:spLocks noChangeArrowheads="1"/>
          </p:cNvSpPr>
          <p:nvPr/>
        </p:nvSpPr>
        <p:spPr bwMode="auto">
          <a:xfrm>
            <a:off x="2987675" y="2133600"/>
            <a:ext cx="215900" cy="215900"/>
          </a:xfrm>
          <a:prstGeom prst="triangle">
            <a:avLst>
              <a:gd name="adj" fmla="val 500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l-SI">
              <a:solidFill>
                <a:srgbClr val="00CC00"/>
              </a:solidFill>
            </a:endParaRP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3276600" y="1916113"/>
            <a:ext cx="647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400">
                <a:solidFill>
                  <a:srgbClr val="00CC00"/>
                </a:solidFill>
              </a:rPr>
              <a:t>.</a:t>
            </a:r>
            <a:r>
              <a:rPr lang="sl-SI" sz="1400" b="1">
                <a:solidFill>
                  <a:srgbClr val="00CC00"/>
                </a:solidFill>
              </a:rPr>
              <a:t>si 1992</a:t>
            </a:r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3851275" y="2205038"/>
            <a:ext cx="1584325" cy="0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59424" name="AutoShape 32"/>
          <p:cNvSpPr>
            <a:spLocks noChangeArrowheads="1"/>
          </p:cNvSpPr>
          <p:nvPr/>
        </p:nvSpPr>
        <p:spPr bwMode="auto">
          <a:xfrm>
            <a:off x="5795963" y="2133600"/>
            <a:ext cx="215900" cy="215900"/>
          </a:xfrm>
          <a:prstGeom prst="triangle">
            <a:avLst>
              <a:gd name="adj" fmla="val 500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6300788" y="1916113"/>
            <a:ext cx="5762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400" b="1">
                <a:solidFill>
                  <a:srgbClr val="00CC00"/>
                </a:solidFill>
              </a:rPr>
              <a:t>.si 1999</a:t>
            </a:r>
          </a:p>
        </p:txBody>
      </p:sp>
      <p:sp>
        <p:nvSpPr>
          <p:cNvPr id="59426" name="Line 34"/>
          <p:cNvSpPr>
            <a:spLocks noChangeShapeType="1"/>
          </p:cNvSpPr>
          <p:nvPr/>
        </p:nvSpPr>
        <p:spPr bwMode="auto">
          <a:xfrm flipH="1">
            <a:off x="4067175" y="2636838"/>
            <a:ext cx="1584325" cy="1655762"/>
          </a:xfrm>
          <a:prstGeom prst="line">
            <a:avLst/>
          </a:prstGeom>
          <a:noFill/>
          <a:ln w="19050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3492500" y="4437063"/>
            <a:ext cx="215900" cy="215900"/>
          </a:xfrm>
          <a:prstGeom prst="triangle">
            <a:avLst>
              <a:gd name="adj" fmla="val 500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3276600" y="4652963"/>
            <a:ext cx="647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400" b="1">
                <a:solidFill>
                  <a:srgbClr val="00CC00"/>
                </a:solidFill>
              </a:rPr>
              <a:t>.si 2004</a:t>
            </a:r>
          </a:p>
        </p:txBody>
      </p:sp>
      <p:sp>
        <p:nvSpPr>
          <p:cNvPr id="59436" name="AutoShape 44"/>
          <p:cNvSpPr>
            <a:spLocks noChangeArrowheads="1"/>
          </p:cNvSpPr>
          <p:nvPr/>
        </p:nvSpPr>
        <p:spPr bwMode="auto">
          <a:xfrm>
            <a:off x="6084888" y="5589588"/>
            <a:ext cx="215900" cy="215900"/>
          </a:xfrm>
          <a:prstGeom prst="triangle">
            <a:avLst>
              <a:gd name="adj" fmla="val 50000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59437" name="Text Box 45"/>
          <p:cNvSpPr txBox="1">
            <a:spLocks noChangeArrowheads="1"/>
          </p:cNvSpPr>
          <p:nvPr/>
        </p:nvSpPr>
        <p:spPr bwMode="auto">
          <a:xfrm>
            <a:off x="6516688" y="5445125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400">
                <a:solidFill>
                  <a:srgbClr val="00CC00"/>
                </a:solidFill>
              </a:rPr>
              <a:t>.</a:t>
            </a:r>
            <a:r>
              <a:rPr lang="sl-SI" sz="1400" b="1">
                <a:solidFill>
                  <a:srgbClr val="00CC00"/>
                </a:solidFill>
              </a:rPr>
              <a:t>si 6.11.2008</a:t>
            </a:r>
          </a:p>
        </p:txBody>
      </p:sp>
      <p:sp>
        <p:nvSpPr>
          <p:cNvPr id="59438" name="Line 46"/>
          <p:cNvSpPr>
            <a:spLocks noChangeShapeType="1"/>
          </p:cNvSpPr>
          <p:nvPr/>
        </p:nvSpPr>
        <p:spPr bwMode="auto">
          <a:xfrm>
            <a:off x="684213" y="42211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59444" name="Line 52"/>
          <p:cNvSpPr>
            <a:spLocks noChangeShapeType="1"/>
          </p:cNvSpPr>
          <p:nvPr/>
        </p:nvSpPr>
        <p:spPr bwMode="auto">
          <a:xfrm>
            <a:off x="3708400" y="4652963"/>
            <a:ext cx="2303463" cy="1008062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73CC4-82CA-4E29-9F29-D468409703A1}" type="slidenum">
              <a:rPr lang="en-US"/>
              <a:pPr/>
              <a:t>5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.si until 4.4.2005</a:t>
            </a: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“closed” registry</a:t>
            </a:r>
          </a:p>
          <a:p>
            <a:r>
              <a:rPr lang="en-US" dirty="0"/>
              <a:t>only legal entities from Slovenia entitled to register under </a:t>
            </a:r>
            <a:r>
              <a:rPr lang="en-US" i="1" dirty="0"/>
              <a:t>.</a:t>
            </a:r>
            <a:r>
              <a:rPr lang="en-US" i="1" dirty="0" err="1"/>
              <a:t>si</a:t>
            </a:r>
            <a:endParaRPr lang="en-US" i="1" dirty="0"/>
          </a:p>
          <a:p>
            <a:r>
              <a:rPr lang="en-GB" dirty="0"/>
              <a:t>domain name = registered name or trade mark</a:t>
            </a:r>
          </a:p>
          <a:p>
            <a:r>
              <a:rPr lang="en-GB" dirty="0"/>
              <a:t>direct registration </a:t>
            </a:r>
          </a:p>
          <a:p>
            <a:pPr>
              <a:buFontTx/>
              <a:buNone/>
            </a:pPr>
            <a:r>
              <a:rPr lang="en-GB" dirty="0"/>
              <a:t>	(no registry-registrar system)</a:t>
            </a:r>
          </a:p>
          <a:p>
            <a:r>
              <a:rPr lang="en-GB" dirty="0"/>
              <a:t>free of </a:t>
            </a:r>
            <a:r>
              <a:rPr lang="en-GB" dirty="0" smtClean="0"/>
              <a:t>charge</a:t>
            </a:r>
            <a:endParaRPr lang="sl-SI" dirty="0" smtClean="0"/>
          </a:p>
          <a:p>
            <a:r>
              <a:rPr lang="sl-SI" dirty="0"/>
              <a:t>n</a:t>
            </a:r>
            <a:r>
              <a:rPr lang="sl-SI" dirty="0" smtClean="0"/>
              <a:t>o </a:t>
            </a:r>
            <a:r>
              <a:rPr lang="sl-SI" dirty="0" err="1" smtClean="0"/>
              <a:t>automated</a:t>
            </a:r>
            <a:r>
              <a:rPr lang="sl-SI" dirty="0" smtClean="0"/>
              <a:t> </a:t>
            </a:r>
            <a:r>
              <a:rPr lang="sl-SI" dirty="0" err="1" smtClean="0"/>
              <a:t>procedures</a:t>
            </a:r>
            <a:r>
              <a:rPr lang="sl-SI" dirty="0" smtClean="0"/>
              <a:t> in </a:t>
            </a:r>
            <a:r>
              <a:rPr lang="sl-SI" dirty="0" err="1" smtClean="0"/>
              <a:t>place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D31-AAEE-423B-AF7A-04A862949605}" type="slidenum">
              <a:rPr lang="en-US"/>
              <a:pPr/>
              <a:t>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.si from 4.4.2005 until 6.11.2008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new policy</a:t>
            </a:r>
            <a:endParaRPr lang="en-GB" sz="2400"/>
          </a:p>
          <a:p>
            <a:pPr lvl="1">
              <a:lnSpc>
                <a:spcPct val="90000"/>
              </a:lnSpc>
            </a:pPr>
            <a:r>
              <a:rPr lang="en-GB" sz="2000"/>
              <a:t>only legal entities from Slovenia</a:t>
            </a:r>
            <a:r>
              <a:rPr lang="sl-SI" sz="2000"/>
              <a:t> entitled to register</a:t>
            </a:r>
            <a:endParaRPr lang="en-GB" sz="2000"/>
          </a:p>
          <a:p>
            <a:pPr lvl="1">
              <a:lnSpc>
                <a:spcPct val="90000"/>
              </a:lnSpc>
            </a:pPr>
            <a:r>
              <a:rPr lang="en-GB" sz="2000"/>
              <a:t>up to 20 domain names per holder</a:t>
            </a:r>
          </a:p>
          <a:p>
            <a:pPr>
              <a:lnSpc>
                <a:spcPct val="90000"/>
              </a:lnSpc>
            </a:pPr>
            <a:r>
              <a:rPr lang="en-GB" sz="2400"/>
              <a:t>registry-registrar system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client&amp;server developed </a:t>
            </a:r>
            <a:r>
              <a:rPr lang="sl-SI" sz="2000"/>
              <a:t>by</a:t>
            </a:r>
            <a:r>
              <a:rPr lang="en-GB" sz="2000"/>
              <a:t> Arnes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based on EPP, adjusted by extensions</a:t>
            </a:r>
          </a:p>
          <a:p>
            <a:pPr>
              <a:lnSpc>
                <a:spcPct val="90000"/>
              </a:lnSpc>
            </a:pPr>
            <a:r>
              <a:rPr lang="en-US" sz="2400"/>
              <a:t>no direct registration</a:t>
            </a:r>
            <a:endParaRPr lang="sl-SI" sz="2400"/>
          </a:p>
          <a:p>
            <a:pPr lvl="1">
              <a:lnSpc>
                <a:spcPct val="90000"/>
              </a:lnSpc>
            </a:pPr>
            <a:r>
              <a:rPr lang="sl-SI" sz="2000"/>
              <a:t>(for organizations, connected to ARNES up to 2 free domain names)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registration and annual fee introduced</a:t>
            </a:r>
          </a:p>
          <a:p>
            <a:pPr>
              <a:lnSpc>
                <a:spcPct val="90000"/>
              </a:lnSpc>
            </a:pPr>
            <a:r>
              <a:rPr lang="en-US" sz="2400"/>
              <a:t>ADRP – Alternative Dispute Resolution Policy</a:t>
            </a:r>
            <a:endParaRPr lang="sl-SI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B3BF-1C7F-4769-8866-5E8ED0886A10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Registry-registrar system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err="1"/>
              <a:t>requirements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registrars</a:t>
            </a:r>
            <a:endParaRPr lang="sl-SI" dirty="0"/>
          </a:p>
          <a:p>
            <a:pPr lvl="1"/>
            <a:r>
              <a:rPr lang="sl-SI" dirty="0"/>
              <a:t>legal </a:t>
            </a:r>
            <a:r>
              <a:rPr lang="sl-SI" dirty="0" err="1" smtClean="0"/>
              <a:t>entity</a:t>
            </a:r>
            <a:r>
              <a:rPr lang="sl-SI" dirty="0" smtClean="0"/>
              <a:t> </a:t>
            </a:r>
            <a:r>
              <a:rPr lang="sl-SI" dirty="0" err="1" smtClean="0"/>
              <a:t>established</a:t>
            </a:r>
            <a:r>
              <a:rPr lang="sl-SI" dirty="0" smtClean="0"/>
              <a:t> in </a:t>
            </a:r>
            <a:r>
              <a:rPr lang="sl-SI" dirty="0" err="1" smtClean="0"/>
              <a:t>Slovenia</a:t>
            </a:r>
            <a:endParaRPr lang="sl-SI" dirty="0"/>
          </a:p>
          <a:p>
            <a:pPr lvl="1"/>
            <a:r>
              <a:rPr lang="sl-SI" dirty="0" err="1"/>
              <a:t>domain</a:t>
            </a:r>
            <a:r>
              <a:rPr lang="sl-SI" dirty="0"/>
              <a:t> name </a:t>
            </a:r>
            <a:r>
              <a:rPr lang="sl-SI" dirty="0" err="1"/>
              <a:t>under</a:t>
            </a:r>
            <a:r>
              <a:rPr lang="sl-SI" dirty="0"/>
              <a:t> .si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active</a:t>
            </a:r>
            <a:r>
              <a:rPr lang="sl-SI" dirty="0"/>
              <a:t> home </a:t>
            </a:r>
            <a:r>
              <a:rPr lang="sl-SI" dirty="0" err="1"/>
              <a:t>page</a:t>
            </a:r>
            <a:endParaRPr lang="sl-SI" dirty="0"/>
          </a:p>
          <a:p>
            <a:pPr lvl="1"/>
            <a:r>
              <a:rPr lang="sl-SI" dirty="0" smtClean="0"/>
              <a:t>“</a:t>
            </a:r>
            <a:r>
              <a:rPr lang="sl-SI" dirty="0" err="1" smtClean="0"/>
              <a:t>technical</a:t>
            </a:r>
            <a:r>
              <a:rPr lang="sl-SI" dirty="0" smtClean="0"/>
              <a:t> </a:t>
            </a:r>
            <a:r>
              <a:rPr lang="sl-SI" dirty="0" err="1" smtClean="0"/>
              <a:t>ability</a:t>
            </a:r>
            <a:r>
              <a:rPr lang="sl-SI" dirty="0" smtClean="0"/>
              <a:t> </a:t>
            </a:r>
            <a:r>
              <a:rPr lang="sl-SI" dirty="0"/>
              <a:t>to </a:t>
            </a:r>
            <a:r>
              <a:rPr lang="sl-SI" dirty="0" err="1"/>
              <a:t>communicate</a:t>
            </a:r>
            <a:r>
              <a:rPr lang="sl-SI" dirty="0"/>
              <a:t> </a:t>
            </a:r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err="1"/>
              <a:t>Arnes</a:t>
            </a:r>
            <a:r>
              <a:rPr lang="sl-SI" dirty="0"/>
              <a:t> </a:t>
            </a:r>
            <a:r>
              <a:rPr lang="sl-SI" dirty="0" err="1"/>
              <a:t>server</a:t>
            </a:r>
            <a:r>
              <a:rPr lang="sl-SI" dirty="0"/>
              <a:t>” (test)</a:t>
            </a:r>
          </a:p>
          <a:p>
            <a:r>
              <a:rPr lang="sl-SI" dirty="0" err="1"/>
              <a:t>registrar</a:t>
            </a:r>
            <a:r>
              <a:rPr lang="sl-SI" dirty="0"/>
              <a:t> is </a:t>
            </a:r>
            <a:r>
              <a:rPr lang="sl-SI" dirty="0" err="1"/>
              <a:t>acting</a:t>
            </a:r>
            <a:r>
              <a:rPr lang="sl-SI" dirty="0"/>
              <a:t> on </a:t>
            </a:r>
            <a:r>
              <a:rPr lang="sl-SI" dirty="0" err="1"/>
              <a:t>behalf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domain</a:t>
            </a:r>
            <a:r>
              <a:rPr lang="sl-SI" dirty="0"/>
              <a:t> name </a:t>
            </a:r>
            <a:r>
              <a:rPr lang="sl-SI" dirty="0" err="1"/>
              <a:t>holder</a:t>
            </a:r>
            <a:r>
              <a:rPr lang="sl-SI" dirty="0"/>
              <a:t> </a:t>
            </a:r>
            <a:r>
              <a:rPr lang="sl-SI" dirty="0" err="1"/>
              <a:t>but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its</a:t>
            </a:r>
            <a:r>
              <a:rPr lang="sl-SI" dirty="0"/>
              <a:t> </a:t>
            </a:r>
            <a:r>
              <a:rPr lang="sl-SI" dirty="0" err="1"/>
              <a:t>own</a:t>
            </a:r>
            <a:r>
              <a:rPr lang="sl-SI" dirty="0"/>
              <a:t> </a:t>
            </a:r>
            <a:r>
              <a:rPr lang="sl-SI" dirty="0" err="1"/>
              <a:t>account</a:t>
            </a:r>
            <a:endParaRPr lang="sl-SI" dirty="0"/>
          </a:p>
          <a:p>
            <a:r>
              <a:rPr lang="sl-SI" dirty="0" err="1"/>
              <a:t>prepayment</a:t>
            </a:r>
            <a:r>
              <a:rPr lang="sl-SI" dirty="0"/>
              <a:t> </a:t>
            </a:r>
            <a:r>
              <a:rPr lang="sl-SI" dirty="0" err="1"/>
              <a:t>system</a:t>
            </a:r>
            <a:endParaRPr lang="sl-SI" dirty="0"/>
          </a:p>
          <a:p>
            <a:r>
              <a:rPr lang="sl-SI" dirty="0" err="1"/>
              <a:t>cca</a:t>
            </a:r>
            <a:r>
              <a:rPr lang="sl-SI" dirty="0"/>
              <a:t>. 110  </a:t>
            </a:r>
            <a:r>
              <a:rPr lang="sl-SI" dirty="0" err="1"/>
              <a:t>registrars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ADRP – Alternative </a:t>
            </a:r>
            <a:r>
              <a:rPr lang="sl-SI" dirty="0" err="1" smtClean="0"/>
              <a:t>Dispute</a:t>
            </a:r>
            <a:r>
              <a:rPr lang="sl-SI" dirty="0" smtClean="0"/>
              <a:t> </a:t>
            </a:r>
            <a:r>
              <a:rPr lang="sl-SI" dirty="0" err="1" smtClean="0"/>
              <a:t>Resolution</a:t>
            </a:r>
            <a:r>
              <a:rPr lang="sl-SI" dirty="0" smtClean="0"/>
              <a:t> Procedure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err="1" smtClean="0"/>
              <a:t>independent</a:t>
            </a:r>
            <a:r>
              <a:rPr lang="sl-SI" sz="2400" dirty="0" smtClean="0"/>
              <a:t> </a:t>
            </a:r>
            <a:r>
              <a:rPr lang="sl-SI" sz="2400" dirty="0" err="1" smtClean="0"/>
              <a:t>arbiters</a:t>
            </a:r>
            <a:r>
              <a:rPr lang="sl-SI" sz="2400" dirty="0" smtClean="0"/>
              <a:t>, ARNES </a:t>
            </a:r>
            <a:r>
              <a:rPr lang="sl-SI" sz="2400" dirty="0" err="1" smtClean="0"/>
              <a:t>only</a:t>
            </a:r>
            <a:r>
              <a:rPr lang="sl-SI" sz="2400" dirty="0" smtClean="0"/>
              <a:t> administrative role</a:t>
            </a:r>
          </a:p>
          <a:p>
            <a:r>
              <a:rPr lang="sl-SI" sz="2400" dirty="0" smtClean="0"/>
              <a:t>t</a:t>
            </a:r>
            <a:r>
              <a:rPr lang="en-US" sz="2400" dirty="0" err="1" smtClean="0"/>
              <a:t>hree</a:t>
            </a:r>
            <a:r>
              <a:rPr lang="en-US" sz="2400" dirty="0" smtClean="0"/>
              <a:t> conditions must be fulfilled to commence the ADR procedure: </a:t>
            </a:r>
          </a:p>
          <a:p>
            <a:pPr lvl="1"/>
            <a:r>
              <a:rPr lang="en-US" sz="2000" dirty="0" smtClean="0"/>
              <a:t>the domain name has to be the same or closely similar to a registered trademark </a:t>
            </a:r>
          </a:p>
          <a:p>
            <a:pPr lvl="1"/>
            <a:r>
              <a:rPr lang="en-US" sz="2000" dirty="0" smtClean="0"/>
              <a:t>domain name holder does not have the right to his registered domain name </a:t>
            </a:r>
          </a:p>
          <a:p>
            <a:pPr lvl="1"/>
            <a:r>
              <a:rPr lang="en-US" sz="2000" dirty="0" smtClean="0"/>
              <a:t>the domain name is registered or used in ill faith </a:t>
            </a:r>
            <a:endParaRPr lang="sl-SI" sz="2000" dirty="0" smtClean="0"/>
          </a:p>
          <a:p>
            <a:r>
              <a:rPr lang="sl-SI" dirty="0" err="1" smtClean="0"/>
              <a:t>all</a:t>
            </a:r>
            <a:r>
              <a:rPr lang="sl-SI" dirty="0" smtClean="0"/>
              <a:t> </a:t>
            </a:r>
            <a:r>
              <a:rPr lang="sl-SI" dirty="0" err="1" smtClean="0"/>
              <a:t>decisions</a:t>
            </a:r>
            <a:r>
              <a:rPr lang="sl-SI" dirty="0" smtClean="0"/>
              <a:t> </a:t>
            </a:r>
            <a:r>
              <a:rPr lang="sl-SI" dirty="0" err="1" smtClean="0"/>
              <a:t>published</a:t>
            </a:r>
            <a:r>
              <a:rPr lang="sl-SI" dirty="0" smtClean="0"/>
              <a:t> </a:t>
            </a:r>
          </a:p>
          <a:p>
            <a:pPr lvl="1"/>
            <a:r>
              <a:rPr lang="sl-SI" dirty="0" smtClean="0"/>
              <a:t>27 </a:t>
            </a:r>
            <a:r>
              <a:rPr lang="sl-SI" dirty="0" err="1" smtClean="0"/>
              <a:t>disputes</a:t>
            </a:r>
            <a:r>
              <a:rPr lang="sl-SI" dirty="0" smtClean="0"/>
              <a:t> in 4,5 </a:t>
            </a:r>
            <a:r>
              <a:rPr lang="sl-SI" dirty="0" err="1" smtClean="0"/>
              <a:t>years</a:t>
            </a:r>
            <a:endParaRPr lang="en-US" dirty="0" smtClean="0"/>
          </a:p>
          <a:p>
            <a:endParaRPr lang="sl-SI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80EE-9DAF-4953-B9A4-BA8FF452E19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AAA2-28D5-4490-BC7F-BEFB3BDC7EB5}" type="slidenum">
              <a:rPr lang="en-US"/>
              <a:pPr/>
              <a:t>9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New rules on 6.11.2008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err="1"/>
              <a:t>local</a:t>
            </a:r>
            <a:r>
              <a:rPr lang="sl-SI" dirty="0"/>
              <a:t> </a:t>
            </a:r>
            <a:r>
              <a:rPr lang="sl-SI" dirty="0" err="1"/>
              <a:t>presence</a:t>
            </a:r>
            <a:r>
              <a:rPr lang="sl-SI" dirty="0"/>
              <a:t> not </a:t>
            </a:r>
            <a:r>
              <a:rPr lang="sl-SI" dirty="0" err="1"/>
              <a:t>requiered</a:t>
            </a:r>
            <a:r>
              <a:rPr lang="sl-SI" dirty="0"/>
              <a:t> (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holders</a:t>
            </a:r>
            <a:r>
              <a:rPr lang="sl-SI" dirty="0"/>
              <a:t>)</a:t>
            </a:r>
          </a:p>
          <a:p>
            <a:r>
              <a:rPr lang="sl-SI" dirty="0" err="1"/>
              <a:t>natural</a:t>
            </a:r>
            <a:r>
              <a:rPr lang="sl-SI" dirty="0"/>
              <a:t> </a:t>
            </a:r>
            <a:r>
              <a:rPr lang="sl-SI" dirty="0" err="1"/>
              <a:t>persons</a:t>
            </a:r>
            <a:r>
              <a:rPr lang="sl-SI" dirty="0"/>
              <a:t> </a:t>
            </a:r>
            <a:r>
              <a:rPr lang="sl-SI" dirty="0" err="1" smtClean="0"/>
              <a:t>eligible</a:t>
            </a:r>
            <a:endParaRPr lang="sl-SI" dirty="0"/>
          </a:p>
          <a:p>
            <a:r>
              <a:rPr lang="sl-SI" dirty="0"/>
              <a:t>no </a:t>
            </a:r>
            <a:r>
              <a:rPr lang="sl-SI" dirty="0" err="1"/>
              <a:t>limitation</a:t>
            </a:r>
            <a:r>
              <a:rPr lang="sl-SI" dirty="0"/>
              <a:t> on </a:t>
            </a:r>
            <a:r>
              <a:rPr lang="sl-SI" dirty="0" err="1"/>
              <a:t>maximum</a:t>
            </a:r>
            <a:r>
              <a:rPr lang="sl-SI" dirty="0"/>
              <a:t> </a:t>
            </a:r>
            <a:r>
              <a:rPr lang="sl-SI" dirty="0" err="1"/>
              <a:t>number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domain</a:t>
            </a:r>
            <a:r>
              <a:rPr lang="sl-SI" dirty="0"/>
              <a:t> </a:t>
            </a:r>
            <a:r>
              <a:rPr lang="sl-SI" dirty="0" err="1"/>
              <a:t>names</a:t>
            </a:r>
            <a:r>
              <a:rPr lang="sl-SI" dirty="0"/>
              <a:t> </a:t>
            </a:r>
            <a:r>
              <a:rPr lang="sl-SI" dirty="0" err="1"/>
              <a:t>per</a:t>
            </a:r>
            <a:r>
              <a:rPr lang="sl-SI" dirty="0"/>
              <a:t> </a:t>
            </a:r>
            <a:r>
              <a:rPr lang="sl-SI" dirty="0" err="1"/>
              <a:t>holder</a:t>
            </a:r>
            <a:r>
              <a:rPr lang="sl-SI" dirty="0"/>
              <a:t>; </a:t>
            </a:r>
          </a:p>
          <a:p>
            <a:r>
              <a:rPr lang="sl-SI" dirty="0" err="1"/>
              <a:t>registration</a:t>
            </a:r>
            <a:r>
              <a:rPr lang="sl-SI" dirty="0"/>
              <a:t> period </a:t>
            </a:r>
            <a:r>
              <a:rPr lang="sl-SI" dirty="0" err="1"/>
              <a:t>can</a:t>
            </a:r>
            <a:r>
              <a:rPr lang="sl-SI" dirty="0"/>
              <a:t> </a:t>
            </a:r>
            <a:r>
              <a:rPr lang="sl-SI" dirty="0" err="1"/>
              <a:t>be</a:t>
            </a:r>
            <a:r>
              <a:rPr lang="sl-SI" dirty="0"/>
              <a:t> </a:t>
            </a:r>
            <a:r>
              <a:rPr lang="sl-SI" dirty="0" err="1"/>
              <a:t>chosen</a:t>
            </a:r>
            <a:r>
              <a:rPr lang="sl-SI" dirty="0"/>
              <a:t> </a:t>
            </a:r>
            <a:r>
              <a:rPr lang="sl-SI" dirty="0" err="1"/>
              <a:t>from</a:t>
            </a:r>
            <a:r>
              <a:rPr lang="sl-SI" dirty="0"/>
              <a:t> 1 up to 5 </a:t>
            </a:r>
            <a:r>
              <a:rPr lang="sl-SI" dirty="0" err="1"/>
              <a:t>years</a:t>
            </a:r>
            <a:r>
              <a:rPr lang="sl-SI" dirty="0"/>
              <a:t>; </a:t>
            </a:r>
          </a:p>
          <a:p>
            <a:r>
              <a:rPr lang="sl-SI" dirty="0" err="1"/>
              <a:t>numeric</a:t>
            </a:r>
            <a:r>
              <a:rPr lang="sl-SI" dirty="0"/>
              <a:t> </a:t>
            </a:r>
            <a:r>
              <a:rPr lang="sl-SI" dirty="0" err="1"/>
              <a:t>domains</a:t>
            </a:r>
            <a:r>
              <a:rPr lang="sl-SI" dirty="0"/>
              <a:t> </a:t>
            </a:r>
            <a:r>
              <a:rPr lang="sl-SI" dirty="0" err="1"/>
              <a:t>have</a:t>
            </a:r>
            <a:r>
              <a:rPr lang="sl-SI" dirty="0"/>
              <a:t> </a:t>
            </a:r>
            <a:r>
              <a:rPr lang="sl-SI" dirty="0" err="1"/>
              <a:t>been</a:t>
            </a:r>
            <a:r>
              <a:rPr lang="sl-SI" dirty="0"/>
              <a:t> </a:t>
            </a:r>
            <a:r>
              <a:rPr lang="sl-SI" dirty="0" err="1"/>
              <a:t>allowed</a:t>
            </a:r>
            <a:r>
              <a:rPr lang="sl-SI" dirty="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NES Presentation">
  <a:themeElements>
    <a:clrScheme name="">
      <a:dk1>
        <a:srgbClr val="000000"/>
      </a:dk1>
      <a:lt1>
        <a:srgbClr val="FFFFCC"/>
      </a:lt1>
      <a:dk2>
        <a:srgbClr val="800000"/>
      </a:dk2>
      <a:lt2>
        <a:srgbClr val="969696"/>
      </a:lt2>
      <a:accent1>
        <a:srgbClr val="000066"/>
      </a:accent1>
      <a:accent2>
        <a:srgbClr val="FFFF00"/>
      </a:accent2>
      <a:accent3>
        <a:srgbClr val="FFFFE2"/>
      </a:accent3>
      <a:accent4>
        <a:srgbClr val="000000"/>
      </a:accent4>
      <a:accent5>
        <a:srgbClr val="AAAAB8"/>
      </a:accent5>
      <a:accent6>
        <a:srgbClr val="E7E700"/>
      </a:accent6>
      <a:hlink>
        <a:srgbClr val="FF3300"/>
      </a:hlink>
      <a:folHlink>
        <a:srgbClr val="FFFFFF"/>
      </a:folHlink>
    </a:clrScheme>
    <a:fontScheme name="ARNES Presentatio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RNES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NES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NES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NES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NES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NES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NES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2783</TotalTime>
  <Words>658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ARNES Presentation</vt:lpstr>
      <vt:lpstr>Worksheet</vt:lpstr>
      <vt:lpstr> ARNES – Registry for .si</vt:lpstr>
      <vt:lpstr>ARNES – Academic and Research Network</vt:lpstr>
      <vt:lpstr>ARNES – Registry for .si</vt:lpstr>
      <vt:lpstr>.si policy changes</vt:lpstr>
      <vt:lpstr>.si until 4.4.2005</vt:lpstr>
      <vt:lpstr>.si from 4.4.2005 until 6.11.2008</vt:lpstr>
      <vt:lpstr>Registry-registrar system</vt:lpstr>
      <vt:lpstr>ADRP – Alternative Dispute Resolution Procedure</vt:lpstr>
      <vt:lpstr>New rules on 6.11.2008</vt:lpstr>
      <vt:lpstr>Some statistics - registrations</vt:lpstr>
      <vt:lpstr>Some statistics – domain names/holder</vt:lpstr>
      <vt:lpstr>Some statistics – domain names/registrar</vt:lpstr>
      <vt:lpstr>Arnes relationship with registrars</vt:lpstr>
      <vt:lpstr>Arnes relationship with domain name holders</vt:lpstr>
      <vt:lpstr>Future plans</vt:lpstr>
      <vt:lpstr>Thanks!</vt:lpstr>
    </vt:vector>
  </TitlesOfParts>
  <Company>Arnes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Vse kar ste si želeli vedeti o uvajanju novih pravil za domene</dc:title>
  <dc:creator>Barbara</dc:creator>
  <cp:lastModifiedBy>barbara</cp:lastModifiedBy>
  <cp:revision>104</cp:revision>
  <cp:lastPrinted>2002-01-15T11:21:08Z</cp:lastPrinted>
  <dcterms:created xsi:type="dcterms:W3CDTF">2001-12-20T08:40:19Z</dcterms:created>
  <dcterms:modified xsi:type="dcterms:W3CDTF">2009-09-04T13:04:00Z</dcterms:modified>
</cp:coreProperties>
</file>